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24"/>
  </p:notesMasterIdLst>
  <p:sldIdLst>
    <p:sldId id="256" r:id="rId2"/>
    <p:sldId id="258" r:id="rId3"/>
    <p:sldId id="261" r:id="rId4"/>
    <p:sldId id="262" r:id="rId5"/>
    <p:sldId id="263" r:id="rId6"/>
    <p:sldId id="264" r:id="rId7"/>
    <p:sldId id="265" r:id="rId8"/>
    <p:sldId id="266" r:id="rId9"/>
    <p:sldId id="267" r:id="rId10"/>
    <p:sldId id="268" r:id="rId11"/>
    <p:sldId id="269" r:id="rId12"/>
    <p:sldId id="270" r:id="rId13"/>
    <p:sldId id="271" r:id="rId14"/>
    <p:sldId id="272" r:id="rId15"/>
    <p:sldId id="257" r:id="rId16"/>
    <p:sldId id="273" r:id="rId17"/>
    <p:sldId id="274" r:id="rId18"/>
    <p:sldId id="275" r:id="rId19"/>
    <p:sldId id="276" r:id="rId20"/>
    <p:sldId id="277" r:id="rId21"/>
    <p:sldId id="278" r:id="rId22"/>
    <p:sldId id="27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p:scale>
          <a:sx n="85" d="100"/>
          <a:sy n="85" d="100"/>
        </p:scale>
        <p:origin x="7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A5FD46-87D0-472B-8CDA-DEFAFD8389B4}" type="datetimeFigureOut">
              <a:rPr lang="en-US" smtClean="0"/>
              <a:t>9/21/2020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8CBC25-8274-44CD-AB79-BB08A32F17BD}" type="slidenum">
              <a:rPr lang="en-US" smtClean="0"/>
              <a:t>‹#›</a:t>
            </a:fld>
            <a:endParaRPr lang="en-US"/>
          </a:p>
        </p:txBody>
      </p:sp>
    </p:spTree>
    <p:extLst>
      <p:ext uri="{BB962C8B-B14F-4D97-AF65-F5344CB8AC3E}">
        <p14:creationId xmlns:p14="http://schemas.microsoft.com/office/powerpoint/2010/main" val="1223232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history.com</a:t>
            </a:r>
          </a:p>
        </p:txBody>
      </p:sp>
      <p:sp>
        <p:nvSpPr>
          <p:cNvPr id="4" name="Slide Number Placeholder 3"/>
          <p:cNvSpPr>
            <a:spLocks noGrp="1"/>
          </p:cNvSpPr>
          <p:nvPr>
            <p:ph type="sldNum" sz="quarter" idx="5"/>
          </p:nvPr>
        </p:nvSpPr>
        <p:spPr/>
        <p:txBody>
          <a:bodyPr/>
          <a:lstStyle/>
          <a:p>
            <a:fld id="{E88CBC25-8274-44CD-AB79-BB08A32F17BD}" type="slidenum">
              <a:rPr lang="en-US" smtClean="0"/>
              <a:t>2</a:t>
            </a:fld>
            <a:endParaRPr lang="en-US"/>
          </a:p>
        </p:txBody>
      </p:sp>
    </p:spTree>
    <p:extLst>
      <p:ext uri="{BB962C8B-B14F-4D97-AF65-F5344CB8AC3E}">
        <p14:creationId xmlns:p14="http://schemas.microsoft.com/office/powerpoint/2010/main" val="4259473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oxford dictionary</a:t>
            </a:r>
          </a:p>
          <a:p>
            <a:r>
              <a:rPr lang="en-US" dirty="0"/>
              <a:t>Source: historycrunch.com</a:t>
            </a:r>
          </a:p>
        </p:txBody>
      </p:sp>
      <p:sp>
        <p:nvSpPr>
          <p:cNvPr id="4" name="Slide Number Placeholder 3"/>
          <p:cNvSpPr>
            <a:spLocks noGrp="1"/>
          </p:cNvSpPr>
          <p:nvPr>
            <p:ph type="sldNum" sz="quarter" idx="5"/>
          </p:nvPr>
        </p:nvSpPr>
        <p:spPr/>
        <p:txBody>
          <a:bodyPr/>
          <a:lstStyle/>
          <a:p>
            <a:fld id="{E88CBC25-8274-44CD-AB79-BB08A32F17BD}" type="slidenum">
              <a:rPr lang="en-US" smtClean="0"/>
              <a:t>6</a:t>
            </a:fld>
            <a:endParaRPr lang="en-US"/>
          </a:p>
        </p:txBody>
      </p:sp>
    </p:spTree>
    <p:extLst>
      <p:ext uri="{BB962C8B-B14F-4D97-AF65-F5344CB8AC3E}">
        <p14:creationId xmlns:p14="http://schemas.microsoft.com/office/powerpoint/2010/main" val="4113827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8CBC25-8274-44CD-AB79-BB08A32F17BD}" type="slidenum">
              <a:rPr lang="en-US" smtClean="0"/>
              <a:t>11</a:t>
            </a:fld>
            <a:endParaRPr lang="en-US"/>
          </a:p>
        </p:txBody>
      </p:sp>
    </p:spTree>
    <p:extLst>
      <p:ext uri="{BB962C8B-B14F-4D97-AF65-F5344CB8AC3E}">
        <p14:creationId xmlns:p14="http://schemas.microsoft.com/office/powerpoint/2010/main" val="1093110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8CBC25-8274-44CD-AB79-BB08A32F17BD}" type="slidenum">
              <a:rPr lang="en-US" smtClean="0"/>
              <a:t>14</a:t>
            </a:fld>
            <a:endParaRPr lang="en-US"/>
          </a:p>
        </p:txBody>
      </p:sp>
    </p:spTree>
    <p:extLst>
      <p:ext uri="{BB962C8B-B14F-4D97-AF65-F5344CB8AC3E}">
        <p14:creationId xmlns:p14="http://schemas.microsoft.com/office/powerpoint/2010/main" val="42325726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BFF81C-1FCB-4DBA-8044-F1A0FCFD45A6}" type="datetime1">
              <a:rPr lang="en-US" smtClean="0"/>
              <a:t>9/21/2020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234735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87773D-8987-489A-A650-3D6F7D5C7C38}" type="datetime1">
              <a:rPr lang="en-US" smtClean="0"/>
              <a:t>9/21/2020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607910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E150C1-1D78-4D80-810D-E9E86F6E88AB}" type="datetime1">
              <a:rPr lang="en-US" smtClean="0"/>
              <a:t>9/21/2020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268727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E9CBD8-1588-4B6B-B74D-87480DDE94C0}" type="datetime1">
              <a:rPr lang="en-US" smtClean="0"/>
              <a:t>9/21/2020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58319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794440-721C-4D75-BD4F-4CFB3D51CDCA}" type="datetime1">
              <a:rPr lang="en-US" smtClean="0"/>
              <a:t>9/21/2020</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610774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701A64-483B-4532-94FB-D8F90CB6DEE0}" type="datetime1">
              <a:rPr lang="en-US" smtClean="0"/>
              <a:t>9/21/2020</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682039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F18FB39-20FB-4E2E-B861-45B709B9C3C5}" type="datetime1">
              <a:rPr lang="en-US" smtClean="0"/>
              <a:t>9/21/2020</a:t>
            </a:fld>
            <a:endParaRPr lang="en-US" dirty="0"/>
          </a:p>
        </p:txBody>
      </p:sp>
      <p:sp>
        <p:nvSpPr>
          <p:cNvPr id="3" name="Footer Placeholder 2"/>
          <p:cNvSpPr>
            <a:spLocks noGrp="1"/>
          </p:cNvSpPr>
          <p:nvPr>
            <p:ph type="ftr" sz="quarter" idx="11"/>
          </p:nvPr>
        </p:nvSpPr>
        <p:spPr/>
        <p:txBody>
          <a:bodyPr/>
          <a:lstStyle/>
          <a:p>
            <a:r>
              <a:rPr lang="en-US"/>
              <a:t>Sample Footer Text</a:t>
            </a:r>
            <a:endParaRPr lang="en-US" dirty="0"/>
          </a:p>
        </p:txBody>
      </p:sp>
      <p:sp>
        <p:nvSpPr>
          <p:cNvPr id="4" name="Slide Number Placeholder 3"/>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688296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48AC19-8BD6-476C-9770-8884373BCF00}" type="datetime1">
              <a:rPr lang="en-US" smtClean="0"/>
              <a:t>9/21/2020</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3009987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F68C53-8AD1-4F09-9486-FB3406B99CFA}" type="datetime1">
              <a:rPr lang="en-US" smtClean="0"/>
              <a:t>9/21/2020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62174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543EDD-D0D2-447F-B24F-3717AF4B109D}" type="datetime1">
              <a:rPr lang="en-US" smtClean="0"/>
              <a:pPr/>
              <a:t>9/21/2020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74872239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543EDD-D0D2-447F-B24F-3717AF4B109D}" type="datetime1">
              <a:rPr lang="en-US" smtClean="0"/>
              <a:pPr/>
              <a:t>9/21/2020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400800544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543EDD-D0D2-447F-B24F-3717AF4B109D}" type="datetime1">
              <a:rPr lang="en-US" smtClean="0"/>
              <a:pPr/>
              <a:t>9/21/2020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F3450C42-9A0B-4425-92C2-70FCF7C45734}" type="slidenum">
              <a:rPr lang="en-US" smtClean="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53299622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543EDD-D0D2-447F-B24F-3717AF4B109D}" type="datetime1">
              <a:rPr lang="en-US" smtClean="0"/>
              <a:pPr/>
              <a:t>9/21/2020</a:t>
            </a:fld>
            <a:endParaRPr lang="en-US" dirty="0"/>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91602085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A543EDD-D0D2-447F-B24F-3717AF4B109D}" type="datetime1">
              <a:rPr lang="en-US" smtClean="0"/>
              <a:pPr/>
              <a:t>9/21/2020</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320408622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A543EDD-D0D2-447F-B24F-3717AF4B109D}" type="datetime1">
              <a:rPr lang="en-US" smtClean="0"/>
              <a:pPr/>
              <a:t>9/21/2020</a:t>
            </a:fld>
            <a:endParaRPr lang="en-US" dirty="0"/>
          </a:p>
        </p:txBody>
      </p:sp>
      <p:sp>
        <p:nvSpPr>
          <p:cNvPr id="4" name="Footer Placeholder 3"/>
          <p:cNvSpPr>
            <a:spLocks noGrp="1"/>
          </p:cNvSpPr>
          <p:nvPr>
            <p:ph type="ftr" sz="quarter" idx="11"/>
          </p:nvPr>
        </p:nvSpPr>
        <p:spPr/>
        <p:txBody>
          <a:bodyPr/>
          <a:lstStyle/>
          <a:p>
            <a:r>
              <a:rPr lang="en-US"/>
              <a:t>Sample Footer Text</a:t>
            </a:r>
            <a:endParaRPr lang="en-US" dirty="0"/>
          </a:p>
        </p:txBody>
      </p:sp>
      <p:sp>
        <p:nvSpPr>
          <p:cNvPr id="5" name="Slide Number Placeholder 4"/>
          <p:cNvSpPr>
            <a:spLocks noGrp="1"/>
          </p:cNvSpPr>
          <p:nvPr>
            <p:ph type="sldNum" sz="quarter" idx="12"/>
          </p:nvPr>
        </p:nvSpPr>
        <p:spPr/>
        <p:txBody>
          <a:body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403520208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9092B3-2D87-4CDF-B84B-C46E5F5D31F7}" type="datetime1">
              <a:rPr lang="en-US" smtClean="0"/>
              <a:t>9/21/2020</a:t>
            </a:fld>
            <a:endParaRPr lang="en-US" dirty="0"/>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3450C42-9A0B-4425-92C2-70FCF7C45734}" type="slidenum">
              <a:rPr lang="en-US" smtClean="0"/>
              <a:t>‹#›</a:t>
            </a:fld>
            <a:endParaRPr lang="en-US" dirty="0"/>
          </a:p>
        </p:txBody>
      </p:sp>
    </p:spTree>
    <p:extLst>
      <p:ext uri="{BB962C8B-B14F-4D97-AF65-F5344CB8AC3E}">
        <p14:creationId xmlns:p14="http://schemas.microsoft.com/office/powerpoint/2010/main" val="1580295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3D769E57-47B1-47B0-B526-3153E4B1E729}" type="datetime1">
              <a:rPr lang="en-US" smtClean="0"/>
              <a:t>9/21/2020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r>
              <a:rPr lang="en-US"/>
              <a:t>Sample Footer Text</a:t>
            </a:r>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F3450C42-9A0B-4425-92C2-70FCF7C45734}" type="slidenum">
              <a:rPr lang="en-US" smtClean="0"/>
              <a:t>‹#›</a:t>
            </a:fld>
            <a:endParaRPr lang="en-US" dirty="0"/>
          </a:p>
        </p:txBody>
      </p:sp>
    </p:spTree>
    <p:extLst>
      <p:ext uri="{BB962C8B-B14F-4D97-AF65-F5344CB8AC3E}">
        <p14:creationId xmlns:p14="http://schemas.microsoft.com/office/powerpoint/2010/main" val="1001848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A543EDD-D0D2-447F-B24F-3717AF4B109D}" type="datetime1">
              <a:rPr lang="en-US" smtClean="0"/>
              <a:pPr/>
              <a:t>9/21/2020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a:t>Sample Footer Text</a:t>
            </a:r>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F3450C42-9A0B-4425-92C2-70FCF7C45734}" type="slidenum">
              <a:rPr lang="en-US" smtClean="0"/>
              <a:pPr/>
              <a:t>‹#›</a:t>
            </a:fld>
            <a:endParaRPr lang="en-US" dirty="0"/>
          </a:p>
        </p:txBody>
      </p:sp>
    </p:spTree>
    <p:extLst>
      <p:ext uri="{BB962C8B-B14F-4D97-AF65-F5344CB8AC3E}">
        <p14:creationId xmlns:p14="http://schemas.microsoft.com/office/powerpoint/2010/main" val="1158711203"/>
      </p:ext>
    </p:extLst>
  </p:cSld>
  <p:clrMap bg1="dk1" tx1="lt1" bg2="dk2" tx2="lt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3">
            <a:extLst>
              <a:ext uri="{FF2B5EF4-FFF2-40B4-BE49-F238E27FC236}">
                <a16:creationId xmlns:a16="http://schemas.microsoft.com/office/drawing/2014/main" id="{27BF6B7C-AA43-46C1-A6FA-EB901A688732}"/>
              </a:ext>
            </a:extLst>
          </p:cNvPr>
          <p:cNvPicPr>
            <a:picLocks noChangeAspect="1"/>
          </p:cNvPicPr>
          <p:nvPr/>
        </p:nvPicPr>
        <p:blipFill rotWithShape="1">
          <a:blip r:embed="rId2"/>
          <a:srcRect t="28387" b="15363"/>
          <a:stretch/>
        </p:blipFill>
        <p:spPr>
          <a:xfrm>
            <a:off x="20" y="10"/>
            <a:ext cx="12191980" cy="6857990"/>
          </a:xfrm>
          <a:prstGeom prst="rect">
            <a:avLst/>
          </a:prstGeom>
          <a:ln w="28575">
            <a:noFill/>
          </a:ln>
        </p:spPr>
      </p:pic>
      <p:sp>
        <p:nvSpPr>
          <p:cNvPr id="2" name="Title 1">
            <a:extLst>
              <a:ext uri="{FF2B5EF4-FFF2-40B4-BE49-F238E27FC236}">
                <a16:creationId xmlns:a16="http://schemas.microsoft.com/office/drawing/2014/main" id="{70ADAE74-8AC8-462D-9A93-ADA22C9299A2}"/>
              </a:ext>
            </a:extLst>
          </p:cNvPr>
          <p:cNvSpPr>
            <a:spLocks noGrp="1"/>
          </p:cNvSpPr>
          <p:nvPr>
            <p:ph type="ctrTitle"/>
          </p:nvPr>
        </p:nvSpPr>
        <p:spPr>
          <a:xfrm>
            <a:off x="7193242" y="1254952"/>
            <a:ext cx="4324642" cy="2939655"/>
          </a:xfrm>
        </p:spPr>
        <p:txBody>
          <a:bodyPr>
            <a:normAutofit/>
          </a:bodyPr>
          <a:lstStyle/>
          <a:p>
            <a:r>
              <a:rPr lang="en-US" sz="2400"/>
              <a:t>The French Revolution</a:t>
            </a:r>
          </a:p>
        </p:txBody>
      </p:sp>
      <p:sp>
        <p:nvSpPr>
          <p:cNvPr id="3" name="Subtitle 2">
            <a:extLst>
              <a:ext uri="{FF2B5EF4-FFF2-40B4-BE49-F238E27FC236}">
                <a16:creationId xmlns:a16="http://schemas.microsoft.com/office/drawing/2014/main" id="{BAE97F07-87E3-4125-8BAD-CA7E04B69408}"/>
              </a:ext>
            </a:extLst>
          </p:cNvPr>
          <p:cNvSpPr>
            <a:spLocks noGrp="1"/>
          </p:cNvSpPr>
          <p:nvPr>
            <p:ph type="subTitle" idx="1"/>
          </p:nvPr>
        </p:nvSpPr>
        <p:spPr>
          <a:xfrm>
            <a:off x="7193242" y="4286683"/>
            <a:ext cx="4324642" cy="1199392"/>
          </a:xfrm>
        </p:spPr>
        <p:txBody>
          <a:bodyPr>
            <a:normAutofit/>
          </a:bodyPr>
          <a:lstStyle/>
          <a:p>
            <a:r>
              <a:rPr lang="en-US" dirty="0"/>
              <a:t>Economic History: Chapter 5</a:t>
            </a:r>
          </a:p>
        </p:txBody>
      </p:sp>
    </p:spTree>
    <p:extLst>
      <p:ext uri="{BB962C8B-B14F-4D97-AF65-F5344CB8AC3E}">
        <p14:creationId xmlns:p14="http://schemas.microsoft.com/office/powerpoint/2010/main" val="3972850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1" name="Rectangle 7">
            <a:extLst>
              <a:ext uri="{FF2B5EF4-FFF2-40B4-BE49-F238E27FC236}">
                <a16:creationId xmlns:a16="http://schemas.microsoft.com/office/drawing/2014/main" id="{4B0FA309-807F-4C17-98EF-A3BA7388E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9">
            <a:extLst>
              <a:ext uri="{FF2B5EF4-FFF2-40B4-BE49-F238E27FC236}">
                <a16:creationId xmlns:a16="http://schemas.microsoft.com/office/drawing/2014/main" id="{2642A87B-CAE9-4F8F-B293-28388E45D9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5" name="Rectangle 11">
            <a:extLst>
              <a:ext uri="{FF2B5EF4-FFF2-40B4-BE49-F238E27FC236}">
                <a16:creationId xmlns:a16="http://schemas.microsoft.com/office/drawing/2014/main" id="{C8FA1749-B91A-40E7-AD01-0B9C9C6AF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13">
            <a:extLst>
              <a:ext uri="{FF2B5EF4-FFF2-40B4-BE49-F238E27FC236}">
                <a16:creationId xmlns:a16="http://schemas.microsoft.com/office/drawing/2014/main" id="{3B7A934F-FFF7-4353-83D3-4EF66E93EE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34" name="Rectangle 15">
            <a:extLst>
              <a:ext uri="{FF2B5EF4-FFF2-40B4-BE49-F238E27FC236}">
                <a16:creationId xmlns:a16="http://schemas.microsoft.com/office/drawing/2014/main" id="{700676C8-6DE8-47DD-9A23-D42063A12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FB1F266-5DC2-4820-AA32-1E4669B77094}"/>
              </a:ext>
            </a:extLst>
          </p:cNvPr>
          <p:cNvSpPr>
            <a:spLocks noGrp="1"/>
          </p:cNvSpPr>
          <p:nvPr>
            <p:ph type="title"/>
          </p:nvPr>
        </p:nvSpPr>
        <p:spPr>
          <a:xfrm>
            <a:off x="680321" y="2063262"/>
            <a:ext cx="3739279" cy="2661052"/>
          </a:xfrm>
        </p:spPr>
        <p:txBody>
          <a:bodyPr>
            <a:normAutofit/>
          </a:bodyPr>
          <a:lstStyle/>
          <a:p>
            <a:pPr algn="r"/>
            <a:r>
              <a:rPr lang="en-US" sz="4400">
                <a:solidFill>
                  <a:srgbClr val="FFFFFF"/>
                </a:solidFill>
              </a:rPr>
              <a:t>What is the French Revolution?</a:t>
            </a:r>
          </a:p>
        </p:txBody>
      </p:sp>
      <p:sp>
        <p:nvSpPr>
          <p:cNvPr id="3" name="Content Placeholder 2">
            <a:extLst>
              <a:ext uri="{FF2B5EF4-FFF2-40B4-BE49-F238E27FC236}">
                <a16:creationId xmlns:a16="http://schemas.microsoft.com/office/drawing/2014/main" id="{4A8B368A-2400-4D87-A878-9141653FC20D}"/>
              </a:ext>
            </a:extLst>
          </p:cNvPr>
          <p:cNvSpPr>
            <a:spLocks noGrp="1"/>
          </p:cNvSpPr>
          <p:nvPr>
            <p:ph idx="1"/>
          </p:nvPr>
        </p:nvSpPr>
        <p:spPr>
          <a:xfrm>
            <a:off x="5287995" y="661106"/>
            <a:ext cx="6257362" cy="5503101"/>
          </a:xfrm>
        </p:spPr>
        <p:txBody>
          <a:bodyPr anchor="ctr">
            <a:normAutofit/>
          </a:bodyPr>
          <a:lstStyle/>
          <a:p>
            <a:r>
              <a:rPr lang="en-US" sz="2000" dirty="0">
                <a:solidFill>
                  <a:srgbClr val="FFFFFF"/>
                </a:solidFill>
              </a:rPr>
              <a:t>Lasted from May 1789 to Nov 1799</a:t>
            </a:r>
          </a:p>
          <a:p>
            <a:r>
              <a:rPr lang="en-US" sz="2000" dirty="0">
                <a:solidFill>
                  <a:srgbClr val="FFFFFF"/>
                </a:solidFill>
              </a:rPr>
              <a:t>Time of social and political upheaval in France toward the end of the 18</a:t>
            </a:r>
            <a:r>
              <a:rPr lang="en-US" sz="2000" baseline="30000" dirty="0">
                <a:solidFill>
                  <a:srgbClr val="FFFFFF"/>
                </a:solidFill>
              </a:rPr>
              <a:t>th</a:t>
            </a:r>
            <a:r>
              <a:rPr lang="en-US" sz="2000" dirty="0">
                <a:solidFill>
                  <a:srgbClr val="FFFFFF"/>
                </a:solidFill>
              </a:rPr>
              <a:t> century</a:t>
            </a:r>
          </a:p>
          <a:p>
            <a:r>
              <a:rPr lang="en-US" sz="2000" dirty="0">
                <a:solidFill>
                  <a:srgbClr val="FFFFFF"/>
                </a:solidFill>
              </a:rPr>
              <a:t>France was on the brink of bankruptcy from its participation in the American Revolution and the excessive spending of King XVI</a:t>
            </a:r>
          </a:p>
          <a:p>
            <a:r>
              <a:rPr lang="en-US" sz="2000" b="0" i="0" dirty="0">
                <a:effectLst/>
              </a:rPr>
              <a:t>Peasants and the urban poor had also suffered over two decades </a:t>
            </a:r>
            <a:r>
              <a:rPr lang="en-US" sz="2000" dirty="0"/>
              <a:t>from </a:t>
            </a:r>
            <a:r>
              <a:rPr lang="en-US" sz="2000" b="0" i="0" dirty="0">
                <a:effectLst/>
              </a:rPr>
              <a:t>poor harvests, drought, cattle disease and insane bread prices</a:t>
            </a:r>
          </a:p>
          <a:p>
            <a:r>
              <a:rPr lang="en-US" sz="2000" dirty="0"/>
              <a:t>The existing political regime even had the nerve to </a:t>
            </a:r>
            <a:r>
              <a:rPr lang="en-US" sz="2000" b="0" i="0" dirty="0">
                <a:effectLst/>
              </a:rPr>
              <a:t>impose heavy taxes without any consideration of the circumstances they were going through</a:t>
            </a:r>
            <a:endParaRPr lang="en-US" sz="2000" dirty="0"/>
          </a:p>
          <a:p>
            <a:endParaRPr lang="en-US" sz="2000" dirty="0">
              <a:solidFill>
                <a:srgbClr val="FFFFFF"/>
              </a:solidFill>
            </a:endParaRPr>
          </a:p>
        </p:txBody>
      </p:sp>
    </p:spTree>
    <p:extLst>
      <p:ext uri="{BB962C8B-B14F-4D97-AF65-F5344CB8AC3E}">
        <p14:creationId xmlns:p14="http://schemas.microsoft.com/office/powerpoint/2010/main" val="1793161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E0111-3E45-4988-B676-33381D555831}"/>
              </a:ext>
            </a:extLst>
          </p:cNvPr>
          <p:cNvSpPr>
            <a:spLocks noGrp="1"/>
          </p:cNvSpPr>
          <p:nvPr>
            <p:ph type="title"/>
          </p:nvPr>
        </p:nvSpPr>
        <p:spPr/>
        <p:txBody>
          <a:bodyPr/>
          <a:lstStyle/>
          <a:p>
            <a:r>
              <a:rPr lang="en-US" dirty="0"/>
              <a:t>Universal Land Tax</a:t>
            </a:r>
          </a:p>
        </p:txBody>
      </p:sp>
      <p:sp>
        <p:nvSpPr>
          <p:cNvPr id="3" name="Content Placeholder 2">
            <a:extLst>
              <a:ext uri="{FF2B5EF4-FFF2-40B4-BE49-F238E27FC236}">
                <a16:creationId xmlns:a16="http://schemas.microsoft.com/office/drawing/2014/main" id="{1D1ACC77-61A9-4714-B0BB-43AEA344FAE4}"/>
              </a:ext>
            </a:extLst>
          </p:cNvPr>
          <p:cNvSpPr>
            <a:spLocks noGrp="1"/>
          </p:cNvSpPr>
          <p:nvPr>
            <p:ph idx="1"/>
          </p:nvPr>
        </p:nvSpPr>
        <p:spPr/>
        <p:txBody>
          <a:bodyPr/>
          <a:lstStyle/>
          <a:p>
            <a:r>
              <a:rPr lang="en-US" dirty="0"/>
              <a:t>1786: King XVI wants to console the people so he pitches the idea of a universal land tax that the wealthy and privileged classes would be exempt from</a:t>
            </a:r>
          </a:p>
          <a:p>
            <a:r>
              <a:rPr lang="en-US" dirty="0"/>
              <a:t>To put it together, the king summoned an estates general assembly meeting</a:t>
            </a:r>
          </a:p>
          <a:p>
            <a:pPr lvl="1"/>
            <a:r>
              <a:rPr lang="en-US" dirty="0"/>
              <a:t>First time they gather together since 1614 more than a century before</a:t>
            </a:r>
          </a:p>
          <a:p>
            <a:r>
              <a:rPr lang="en-US" dirty="0"/>
              <a:t>The assembly was set to meet in May 1789 so delegates could have time to gather everyone’s list of grievances to present to the king</a:t>
            </a:r>
          </a:p>
          <a:p>
            <a:pPr lvl="1"/>
            <a:endParaRPr lang="en-US" dirty="0"/>
          </a:p>
        </p:txBody>
      </p:sp>
    </p:spTree>
    <p:extLst>
      <p:ext uri="{BB962C8B-B14F-4D97-AF65-F5344CB8AC3E}">
        <p14:creationId xmlns:p14="http://schemas.microsoft.com/office/powerpoint/2010/main" val="1756407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0FA309-807F-4C17-98EF-A3BA7388E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642A87B-CAE9-4F8F-B293-28388E45D9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C8FA1749-B91A-40E7-AD01-0B9C9C6AF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B7A934F-FFF7-4353-83D3-4EF66E93EE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16" name="Rectangle 15">
            <a:extLst>
              <a:ext uri="{FF2B5EF4-FFF2-40B4-BE49-F238E27FC236}">
                <a16:creationId xmlns:a16="http://schemas.microsoft.com/office/drawing/2014/main" id="{700676C8-6DE8-47DD-9A23-D42063A12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F76CF62-59A4-418A-86D7-27FAD482CA8F}"/>
              </a:ext>
            </a:extLst>
          </p:cNvPr>
          <p:cNvSpPr>
            <a:spLocks noGrp="1"/>
          </p:cNvSpPr>
          <p:nvPr>
            <p:ph type="title"/>
          </p:nvPr>
        </p:nvSpPr>
        <p:spPr>
          <a:xfrm>
            <a:off x="680321" y="2063262"/>
            <a:ext cx="3739279" cy="2661052"/>
          </a:xfrm>
        </p:spPr>
        <p:txBody>
          <a:bodyPr>
            <a:normAutofit/>
          </a:bodyPr>
          <a:lstStyle/>
          <a:p>
            <a:pPr algn="r"/>
            <a:r>
              <a:rPr lang="en-US" sz="4400">
                <a:solidFill>
                  <a:srgbClr val="FFFFFF"/>
                </a:solidFill>
              </a:rPr>
              <a:t>Ancien Regime</a:t>
            </a:r>
          </a:p>
        </p:txBody>
      </p:sp>
      <p:sp>
        <p:nvSpPr>
          <p:cNvPr id="3" name="Content Placeholder 2">
            <a:extLst>
              <a:ext uri="{FF2B5EF4-FFF2-40B4-BE49-F238E27FC236}">
                <a16:creationId xmlns:a16="http://schemas.microsoft.com/office/drawing/2014/main" id="{A33239E0-EC52-4FF0-8EDF-7F71CFA2F0E3}"/>
              </a:ext>
            </a:extLst>
          </p:cNvPr>
          <p:cNvSpPr>
            <a:spLocks noGrp="1"/>
          </p:cNvSpPr>
          <p:nvPr>
            <p:ph idx="1"/>
          </p:nvPr>
        </p:nvSpPr>
        <p:spPr>
          <a:xfrm>
            <a:off x="5287995" y="661106"/>
            <a:ext cx="6257362" cy="5503101"/>
          </a:xfrm>
        </p:spPr>
        <p:txBody>
          <a:bodyPr anchor="ctr">
            <a:normAutofit/>
          </a:bodyPr>
          <a:lstStyle/>
          <a:p>
            <a:r>
              <a:rPr lang="en-US" sz="2000" b="1" dirty="0">
                <a:solidFill>
                  <a:srgbClr val="FFFFFF"/>
                </a:solidFill>
              </a:rPr>
              <a:t>Estates general</a:t>
            </a:r>
            <a:r>
              <a:rPr lang="en-US" sz="2000" dirty="0">
                <a:solidFill>
                  <a:srgbClr val="FFFFFF"/>
                </a:solidFill>
              </a:rPr>
              <a:t>: Before the French revolution, French society was split up via a representative assembly of 3 estates</a:t>
            </a:r>
          </a:p>
          <a:p>
            <a:r>
              <a:rPr lang="en-US" sz="2000" dirty="0">
                <a:solidFill>
                  <a:srgbClr val="FFFFFF"/>
                </a:solidFill>
              </a:rPr>
              <a:t>Your estate mattered because it decided your rights, obligations, and status in society  </a:t>
            </a:r>
          </a:p>
          <a:p>
            <a:pPr marL="457200" indent="-457200">
              <a:buFont typeface="+mj-lt"/>
              <a:buAutoNum type="arabicPeriod"/>
            </a:pPr>
            <a:r>
              <a:rPr lang="en-US" sz="2000" dirty="0">
                <a:solidFill>
                  <a:schemeClr val="bg1"/>
                </a:solidFill>
              </a:rPr>
              <a:t>First estate</a:t>
            </a:r>
            <a:r>
              <a:rPr lang="en-US" sz="2000" dirty="0">
                <a:solidFill>
                  <a:srgbClr val="FFFFFF"/>
                </a:solidFill>
              </a:rPr>
              <a:t>: clergy </a:t>
            </a:r>
          </a:p>
          <a:p>
            <a:pPr marL="457200" indent="-457200">
              <a:buFont typeface="+mj-lt"/>
              <a:buAutoNum type="arabicPeriod"/>
            </a:pPr>
            <a:r>
              <a:rPr lang="en-US" sz="2000" dirty="0">
                <a:solidFill>
                  <a:schemeClr val="bg1"/>
                </a:solidFill>
              </a:rPr>
              <a:t>Second Estate</a:t>
            </a:r>
            <a:r>
              <a:rPr lang="en-US" sz="2000" dirty="0">
                <a:solidFill>
                  <a:srgbClr val="FFFFFF"/>
                </a:solidFill>
              </a:rPr>
              <a:t>: nobility</a:t>
            </a:r>
          </a:p>
          <a:p>
            <a:pPr marL="457200" indent="-457200">
              <a:buFont typeface="+mj-lt"/>
              <a:buAutoNum type="arabicPeriod"/>
            </a:pPr>
            <a:r>
              <a:rPr lang="en-US" sz="2000" dirty="0">
                <a:solidFill>
                  <a:schemeClr val="bg1"/>
                </a:solidFill>
              </a:rPr>
              <a:t>Third estate</a:t>
            </a:r>
            <a:r>
              <a:rPr lang="en-US" sz="2000" dirty="0">
                <a:solidFill>
                  <a:srgbClr val="FFFFFF"/>
                </a:solidFill>
              </a:rPr>
              <a:t>: commoners</a:t>
            </a:r>
          </a:p>
        </p:txBody>
      </p:sp>
    </p:spTree>
    <p:extLst>
      <p:ext uri="{BB962C8B-B14F-4D97-AF65-F5344CB8AC3E}">
        <p14:creationId xmlns:p14="http://schemas.microsoft.com/office/powerpoint/2010/main" val="1444626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4194F-93F5-4FEB-ABF0-30BED67658C2}"/>
              </a:ext>
            </a:extLst>
          </p:cNvPr>
          <p:cNvSpPr>
            <a:spLocks noGrp="1"/>
          </p:cNvSpPr>
          <p:nvPr>
            <p:ph type="title"/>
          </p:nvPr>
        </p:nvSpPr>
        <p:spPr/>
        <p:txBody>
          <a:bodyPr/>
          <a:lstStyle/>
          <a:p>
            <a:r>
              <a:rPr lang="en-US" dirty="0"/>
              <a:t>First estate</a:t>
            </a:r>
          </a:p>
        </p:txBody>
      </p:sp>
      <p:sp>
        <p:nvSpPr>
          <p:cNvPr id="3" name="Content Placeholder 2">
            <a:extLst>
              <a:ext uri="{FF2B5EF4-FFF2-40B4-BE49-F238E27FC236}">
                <a16:creationId xmlns:a16="http://schemas.microsoft.com/office/drawing/2014/main" id="{24ABF826-90FD-490F-B2F5-4BD90FEA49C5}"/>
              </a:ext>
            </a:extLst>
          </p:cNvPr>
          <p:cNvSpPr>
            <a:spLocks noGrp="1"/>
          </p:cNvSpPr>
          <p:nvPr>
            <p:ph idx="1"/>
          </p:nvPr>
        </p:nvSpPr>
        <p:spPr/>
        <p:txBody>
          <a:bodyPr>
            <a:normAutofit fontScale="92500" lnSpcReduction="10000"/>
          </a:bodyPr>
          <a:lstStyle/>
          <a:p>
            <a:r>
              <a:rPr lang="en-US" sz="2800" dirty="0"/>
              <a:t>Clergy referred to </a:t>
            </a:r>
            <a:r>
              <a:rPr lang="en-US" sz="2800" b="0" i="0" dirty="0">
                <a:effectLst/>
              </a:rPr>
              <a:t>monks, nuns, parish priests and bishops</a:t>
            </a:r>
          </a:p>
          <a:p>
            <a:r>
              <a:rPr lang="en-US" sz="2800" dirty="0"/>
              <a:t>Made up about 100,000 people</a:t>
            </a:r>
          </a:p>
          <a:p>
            <a:r>
              <a:rPr lang="en-US" sz="2800" dirty="0"/>
              <a:t>Members of church had many privileges</a:t>
            </a:r>
          </a:p>
          <a:p>
            <a:r>
              <a:rPr lang="en-US" sz="2800" dirty="0"/>
              <a:t>They got to collect tithes</a:t>
            </a:r>
          </a:p>
          <a:p>
            <a:pPr lvl="1"/>
            <a:r>
              <a:rPr lang="en-US" sz="2800" dirty="0">
                <a:solidFill>
                  <a:schemeClr val="bg1"/>
                </a:solidFill>
              </a:rPr>
              <a:t>Tithes</a:t>
            </a:r>
            <a:r>
              <a:rPr lang="en-US" sz="2800" dirty="0"/>
              <a:t>: donations of 1/10 of your income to support the church</a:t>
            </a:r>
          </a:p>
          <a:p>
            <a:pPr lvl="1"/>
            <a:r>
              <a:rPr lang="en-US" sz="2800" dirty="0"/>
              <a:t>Owned 6% of land but yet were not required to pay taxes on them even though they had more than enough money to afford them</a:t>
            </a:r>
          </a:p>
          <a:p>
            <a:pPr marL="457200" lvl="1" indent="0">
              <a:buNone/>
            </a:pPr>
            <a:endParaRPr lang="en-US" dirty="0"/>
          </a:p>
        </p:txBody>
      </p:sp>
    </p:spTree>
    <p:extLst>
      <p:ext uri="{BB962C8B-B14F-4D97-AF65-F5344CB8AC3E}">
        <p14:creationId xmlns:p14="http://schemas.microsoft.com/office/powerpoint/2010/main" val="1966006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5DD8A-43CD-4059-89DB-81401FDED5D9}"/>
              </a:ext>
            </a:extLst>
          </p:cNvPr>
          <p:cNvSpPr>
            <a:spLocks noGrp="1"/>
          </p:cNvSpPr>
          <p:nvPr>
            <p:ph type="title"/>
          </p:nvPr>
        </p:nvSpPr>
        <p:spPr/>
        <p:txBody>
          <a:bodyPr/>
          <a:lstStyle/>
          <a:p>
            <a:r>
              <a:rPr lang="en-US" dirty="0"/>
              <a:t>Second Estate</a:t>
            </a:r>
          </a:p>
        </p:txBody>
      </p:sp>
      <p:sp>
        <p:nvSpPr>
          <p:cNvPr id="3" name="Content Placeholder 2">
            <a:extLst>
              <a:ext uri="{FF2B5EF4-FFF2-40B4-BE49-F238E27FC236}">
                <a16:creationId xmlns:a16="http://schemas.microsoft.com/office/drawing/2014/main" id="{6FE378E3-CFBE-463C-BF19-E8E0D67CD742}"/>
              </a:ext>
            </a:extLst>
          </p:cNvPr>
          <p:cNvSpPr>
            <a:spLocks noGrp="1"/>
          </p:cNvSpPr>
          <p:nvPr>
            <p:ph idx="1"/>
          </p:nvPr>
        </p:nvSpPr>
        <p:spPr/>
        <p:txBody>
          <a:bodyPr/>
          <a:lstStyle/>
          <a:p>
            <a:r>
              <a:rPr lang="en-US" dirty="0"/>
              <a:t>French nobles made up 400,000 people in society</a:t>
            </a:r>
          </a:p>
          <a:p>
            <a:r>
              <a:rPr lang="en-US" dirty="0"/>
              <a:t>Nobles owned about 20% of land</a:t>
            </a:r>
          </a:p>
          <a:p>
            <a:r>
              <a:rPr lang="en-US" dirty="0"/>
              <a:t>Had feudal privileges</a:t>
            </a:r>
          </a:p>
          <a:p>
            <a:pPr lvl="1"/>
            <a:r>
              <a:rPr lang="en-US" dirty="0">
                <a:solidFill>
                  <a:schemeClr val="bg1"/>
                </a:solidFill>
              </a:rPr>
              <a:t>Feudalism</a:t>
            </a:r>
            <a:r>
              <a:rPr lang="en-US" dirty="0"/>
              <a:t>: </a:t>
            </a:r>
            <a:r>
              <a:rPr lang="en-US" b="0" i="0" dirty="0">
                <a:effectLst/>
                <a:latin typeface="Roboto"/>
              </a:rPr>
              <a:t>dominant social system in medieval Europe, in which the nobility held lands from the Crown in exchange for military service, and peasants were basically tenants of the nobles</a:t>
            </a:r>
          </a:p>
          <a:p>
            <a:pPr lvl="2"/>
            <a:r>
              <a:rPr lang="en-US" b="0" i="0" dirty="0">
                <a:effectLst/>
                <a:latin typeface="Roboto"/>
              </a:rPr>
              <a:t>peasants were obliged to live on their lord's land and give him homage, labor, a share of the produce, and monetary dues in exchange for military protection.</a:t>
            </a:r>
            <a:endParaRPr lang="en-US" dirty="0"/>
          </a:p>
        </p:txBody>
      </p:sp>
    </p:spTree>
    <p:extLst>
      <p:ext uri="{BB962C8B-B14F-4D97-AF65-F5344CB8AC3E}">
        <p14:creationId xmlns:p14="http://schemas.microsoft.com/office/powerpoint/2010/main" val="1691168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66311-60A7-46E1-8B3D-48383110A052}"/>
              </a:ext>
            </a:extLst>
          </p:cNvPr>
          <p:cNvSpPr>
            <a:spLocks noGrp="1"/>
          </p:cNvSpPr>
          <p:nvPr>
            <p:ph type="title"/>
          </p:nvPr>
        </p:nvSpPr>
        <p:spPr/>
        <p:txBody>
          <a:bodyPr/>
          <a:lstStyle/>
          <a:p>
            <a:r>
              <a:rPr lang="en-US" dirty="0"/>
              <a:t>Third estate</a:t>
            </a:r>
          </a:p>
        </p:txBody>
      </p:sp>
      <p:sp>
        <p:nvSpPr>
          <p:cNvPr id="3" name="Content Placeholder 2">
            <a:extLst>
              <a:ext uri="{FF2B5EF4-FFF2-40B4-BE49-F238E27FC236}">
                <a16:creationId xmlns:a16="http://schemas.microsoft.com/office/drawing/2014/main" id="{ADCA6AE1-C72D-468B-A91D-FF84C78D3980}"/>
              </a:ext>
            </a:extLst>
          </p:cNvPr>
          <p:cNvSpPr>
            <a:spLocks noGrp="1"/>
          </p:cNvSpPr>
          <p:nvPr>
            <p:ph idx="1"/>
          </p:nvPr>
        </p:nvSpPr>
        <p:spPr/>
        <p:txBody>
          <a:bodyPr>
            <a:normAutofit fontScale="92500" lnSpcReduction="20000"/>
          </a:bodyPr>
          <a:lstStyle/>
          <a:p>
            <a:r>
              <a:rPr lang="en-US" dirty="0"/>
              <a:t>The other whopping 98% of society (about 24 million people) were peasants</a:t>
            </a:r>
          </a:p>
          <a:p>
            <a:r>
              <a:rPr lang="en-US" b="0" i="0" dirty="0">
                <a:effectLst/>
              </a:rPr>
              <a:t>Made up of merchants, lawyers, poor laborers, and ordinary peasants.  </a:t>
            </a:r>
          </a:p>
          <a:p>
            <a:r>
              <a:rPr lang="en-US" dirty="0"/>
              <a:t>They owned no land themselves but yet </a:t>
            </a:r>
            <a:r>
              <a:rPr lang="en-US" b="0" i="0" dirty="0">
                <a:effectLst/>
              </a:rPr>
              <a:t>paid most of the taxes collected by the government</a:t>
            </a:r>
          </a:p>
          <a:p>
            <a:r>
              <a:rPr lang="en-US" dirty="0"/>
              <a:t>Were also </a:t>
            </a:r>
            <a:r>
              <a:rPr lang="en-US" b="0" i="0" dirty="0">
                <a:effectLst/>
              </a:rPr>
              <a:t>looked down upon by the nobility.</a:t>
            </a:r>
          </a:p>
          <a:p>
            <a:r>
              <a:rPr lang="en-US" dirty="0"/>
              <a:t>R</a:t>
            </a:r>
            <a:r>
              <a:rPr lang="en-US" b="0" i="0" dirty="0">
                <a:effectLst/>
              </a:rPr>
              <a:t>esented the power of the Church and the nobility.</a:t>
            </a:r>
          </a:p>
          <a:p>
            <a:r>
              <a:rPr lang="en-US" dirty="0"/>
              <a:t>Even though made up 98% of population, could be outvoted by the other estates in estates-general meetings</a:t>
            </a:r>
          </a:p>
          <a:p>
            <a:r>
              <a:rPr lang="en-US" dirty="0"/>
              <a:t>Other estates could veto them because voting was by status not by headcount</a:t>
            </a:r>
          </a:p>
          <a:p>
            <a:endParaRPr lang="en-US" dirty="0"/>
          </a:p>
        </p:txBody>
      </p:sp>
    </p:spTree>
    <p:extLst>
      <p:ext uri="{BB962C8B-B14F-4D97-AF65-F5344CB8AC3E}">
        <p14:creationId xmlns:p14="http://schemas.microsoft.com/office/powerpoint/2010/main" val="3931276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F7814-8D91-46C3-8EF5-FCAB029D2F14}"/>
              </a:ext>
            </a:extLst>
          </p:cNvPr>
          <p:cNvSpPr>
            <a:spLocks noGrp="1"/>
          </p:cNvSpPr>
          <p:nvPr>
            <p:ph type="title"/>
          </p:nvPr>
        </p:nvSpPr>
        <p:spPr/>
        <p:txBody>
          <a:bodyPr/>
          <a:lstStyle/>
          <a:p>
            <a:r>
              <a:rPr lang="en-US" dirty="0"/>
              <a:t>Estates-General Meeting Day</a:t>
            </a:r>
          </a:p>
        </p:txBody>
      </p:sp>
      <p:sp>
        <p:nvSpPr>
          <p:cNvPr id="3" name="Content Placeholder 2">
            <a:extLst>
              <a:ext uri="{FF2B5EF4-FFF2-40B4-BE49-F238E27FC236}">
                <a16:creationId xmlns:a16="http://schemas.microsoft.com/office/drawing/2014/main" id="{DDA11660-AC10-44E3-87BE-70215B41E043}"/>
              </a:ext>
            </a:extLst>
          </p:cNvPr>
          <p:cNvSpPr>
            <a:spLocks noGrp="1"/>
          </p:cNvSpPr>
          <p:nvPr>
            <p:ph idx="1"/>
          </p:nvPr>
        </p:nvSpPr>
        <p:spPr/>
        <p:txBody>
          <a:bodyPr/>
          <a:lstStyle/>
          <a:p>
            <a:r>
              <a:rPr lang="en-US" dirty="0"/>
              <a:t>May 5, 1789: third estate tried to gather support to abolish noblemen’s veto rights</a:t>
            </a:r>
          </a:p>
          <a:p>
            <a:pPr lvl="1"/>
            <a:r>
              <a:rPr lang="en-US" dirty="0"/>
              <a:t>Demanded voting process occur via </a:t>
            </a:r>
            <a:r>
              <a:rPr lang="en-US" dirty="0" err="1"/>
              <a:t>headount</a:t>
            </a:r>
            <a:r>
              <a:rPr lang="en-US" dirty="0"/>
              <a:t> not via status</a:t>
            </a:r>
          </a:p>
          <a:p>
            <a:r>
              <a:rPr lang="en-US" dirty="0"/>
              <a:t>All estates wanted fiscal and judicial reform but nobles didn’t want it at the expense of them losing their “privileges”</a:t>
            </a:r>
          </a:p>
          <a:p>
            <a:r>
              <a:rPr lang="en-US" dirty="0"/>
              <a:t>By the time, all met at the Estates-General meeting in Versailles, there was so much hostility between the three estates and a lot of anger at the king</a:t>
            </a:r>
          </a:p>
          <a:p>
            <a:pPr marL="0" indent="0">
              <a:buNone/>
            </a:pPr>
            <a:endParaRPr lang="en-US" dirty="0"/>
          </a:p>
        </p:txBody>
      </p:sp>
    </p:spTree>
    <p:extLst>
      <p:ext uri="{BB962C8B-B14F-4D97-AF65-F5344CB8AC3E}">
        <p14:creationId xmlns:p14="http://schemas.microsoft.com/office/powerpoint/2010/main" val="3499302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3B1DD-7200-490D-9704-2A627D4B9BA1}"/>
              </a:ext>
            </a:extLst>
          </p:cNvPr>
          <p:cNvSpPr>
            <a:spLocks noGrp="1"/>
          </p:cNvSpPr>
          <p:nvPr>
            <p:ph type="title"/>
          </p:nvPr>
        </p:nvSpPr>
        <p:spPr/>
        <p:txBody>
          <a:bodyPr/>
          <a:lstStyle/>
          <a:p>
            <a:r>
              <a:rPr lang="en-US" dirty="0"/>
              <a:t>Tennis Court Oath</a:t>
            </a:r>
          </a:p>
        </p:txBody>
      </p:sp>
      <p:sp>
        <p:nvSpPr>
          <p:cNvPr id="3" name="Content Placeholder 2">
            <a:extLst>
              <a:ext uri="{FF2B5EF4-FFF2-40B4-BE49-F238E27FC236}">
                <a16:creationId xmlns:a16="http://schemas.microsoft.com/office/drawing/2014/main" id="{6560AC50-FC4D-421E-8BA3-A700E1806CC1}"/>
              </a:ext>
            </a:extLst>
          </p:cNvPr>
          <p:cNvSpPr>
            <a:spLocks noGrp="1"/>
          </p:cNvSpPr>
          <p:nvPr>
            <p:ph idx="1"/>
          </p:nvPr>
        </p:nvSpPr>
        <p:spPr/>
        <p:txBody>
          <a:bodyPr>
            <a:normAutofit fontScale="85000" lnSpcReduction="20000"/>
          </a:bodyPr>
          <a:lstStyle/>
          <a:p>
            <a:r>
              <a:rPr lang="en-US" dirty="0"/>
              <a:t>Talks took time</a:t>
            </a:r>
          </a:p>
          <a:p>
            <a:r>
              <a:rPr lang="en-US" dirty="0"/>
              <a:t>Agreements would not be settled in a day or 2</a:t>
            </a:r>
          </a:p>
          <a:p>
            <a:r>
              <a:rPr lang="en-US" dirty="0"/>
              <a:t>Jun 17, third estate met alone</a:t>
            </a:r>
          </a:p>
          <a:p>
            <a:r>
              <a:rPr lang="en-US" dirty="0"/>
              <a:t>Adopted title of “National Assembly”</a:t>
            </a:r>
          </a:p>
          <a:p>
            <a:r>
              <a:rPr lang="en-US" dirty="0"/>
              <a:t>3 days later, met in a tennis court where they took the Tennis Court Oath</a:t>
            </a:r>
          </a:p>
          <a:p>
            <a:r>
              <a:rPr lang="en-US" dirty="0">
                <a:solidFill>
                  <a:schemeClr val="bg1"/>
                </a:solidFill>
              </a:rPr>
              <a:t>Tennis Court Oath</a:t>
            </a:r>
            <a:r>
              <a:rPr lang="en-US" dirty="0"/>
              <a:t>: a vow not to break down National Assembly until constitutional changes were made to create better representation in society and to reassembly whenever necessary</a:t>
            </a:r>
          </a:p>
          <a:p>
            <a:r>
              <a:rPr lang="en-US" dirty="0"/>
              <a:t>Within one week, most of the clergy and some noblemen had joined the national assembly</a:t>
            </a:r>
          </a:p>
          <a:p>
            <a:r>
              <a:rPr lang="en-US" dirty="0"/>
              <a:t>King Louis XVI was forced to join all three estates into the National Assembly</a:t>
            </a:r>
          </a:p>
        </p:txBody>
      </p:sp>
    </p:spTree>
    <p:extLst>
      <p:ext uri="{BB962C8B-B14F-4D97-AF65-F5344CB8AC3E}">
        <p14:creationId xmlns:p14="http://schemas.microsoft.com/office/powerpoint/2010/main" val="839746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F7C95-377F-4A84-83CA-C42ABAA95637}"/>
              </a:ext>
            </a:extLst>
          </p:cNvPr>
          <p:cNvSpPr>
            <a:spLocks noGrp="1"/>
          </p:cNvSpPr>
          <p:nvPr>
            <p:ph type="title"/>
          </p:nvPr>
        </p:nvSpPr>
        <p:spPr/>
        <p:txBody>
          <a:bodyPr/>
          <a:lstStyle/>
          <a:p>
            <a:r>
              <a:rPr lang="en-US" dirty="0"/>
              <a:t>The start of the Revolutionary War</a:t>
            </a:r>
          </a:p>
        </p:txBody>
      </p:sp>
      <p:sp>
        <p:nvSpPr>
          <p:cNvPr id="3" name="Content Placeholder 2">
            <a:extLst>
              <a:ext uri="{FF2B5EF4-FFF2-40B4-BE49-F238E27FC236}">
                <a16:creationId xmlns:a16="http://schemas.microsoft.com/office/drawing/2014/main" id="{371BFD47-483A-4436-8494-5841FF09D8D4}"/>
              </a:ext>
            </a:extLst>
          </p:cNvPr>
          <p:cNvSpPr>
            <a:spLocks noGrp="1"/>
          </p:cNvSpPr>
          <p:nvPr>
            <p:ph idx="1"/>
          </p:nvPr>
        </p:nvSpPr>
        <p:spPr>
          <a:xfrm>
            <a:off x="601298" y="2314295"/>
            <a:ext cx="9613861" cy="3599316"/>
          </a:xfrm>
        </p:spPr>
        <p:txBody>
          <a:bodyPr>
            <a:normAutofit fontScale="92500" lnSpcReduction="10000"/>
          </a:bodyPr>
          <a:lstStyle/>
          <a:p>
            <a:r>
              <a:rPr lang="en-US" dirty="0"/>
              <a:t>National Assembly continued meetings at Versailles</a:t>
            </a:r>
          </a:p>
          <a:p>
            <a:r>
              <a:rPr lang="en-US" dirty="0"/>
              <a:t>People were happy about recent changes but a military coup began to form in the background causing other fears</a:t>
            </a:r>
          </a:p>
          <a:p>
            <a:r>
              <a:rPr lang="en-US" dirty="0"/>
              <a:t>On July 14, rioters stormed the Bastille Fortress to gather gunpowder and weapons</a:t>
            </a:r>
          </a:p>
          <a:p>
            <a:pPr lvl="1"/>
            <a:r>
              <a:rPr lang="en-US" dirty="0"/>
              <a:t>This day is regarded as the start of the French Revolution and is celebrated as a national holiday in France today</a:t>
            </a:r>
          </a:p>
          <a:p>
            <a:r>
              <a:rPr lang="en-US" dirty="0"/>
              <a:t>After that day, </a:t>
            </a:r>
            <a:r>
              <a:rPr lang="en-US" b="0" i="0" dirty="0">
                <a:effectLst/>
              </a:rPr>
              <a:t>peasants started looting and burning the homes of tax collectors, landlords and the </a:t>
            </a:r>
            <a:r>
              <a:rPr lang="en-US" b="0" i="1" dirty="0">
                <a:effectLst/>
              </a:rPr>
              <a:t>seigniorial</a:t>
            </a:r>
            <a:r>
              <a:rPr lang="en-US" b="0" i="0" dirty="0">
                <a:effectLst/>
              </a:rPr>
              <a:t> elite</a:t>
            </a:r>
          </a:p>
          <a:p>
            <a:r>
              <a:rPr lang="en-US" b="0" i="0" dirty="0">
                <a:effectLst/>
              </a:rPr>
              <a:t>revolutionary fervor built up from the years of exploitation they had suffered</a:t>
            </a:r>
            <a:endParaRPr lang="en-US" dirty="0"/>
          </a:p>
          <a:p>
            <a:endParaRPr lang="en-US" dirty="0"/>
          </a:p>
        </p:txBody>
      </p:sp>
    </p:spTree>
    <p:extLst>
      <p:ext uri="{BB962C8B-B14F-4D97-AF65-F5344CB8AC3E}">
        <p14:creationId xmlns:p14="http://schemas.microsoft.com/office/powerpoint/2010/main" val="927181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0625C-FA09-4008-A60E-AACE6FDABE01}"/>
              </a:ext>
            </a:extLst>
          </p:cNvPr>
          <p:cNvSpPr>
            <a:spLocks noGrp="1"/>
          </p:cNvSpPr>
          <p:nvPr>
            <p:ph type="title"/>
          </p:nvPr>
        </p:nvSpPr>
        <p:spPr/>
        <p:txBody>
          <a:bodyPr/>
          <a:lstStyle/>
          <a:p>
            <a:r>
              <a:rPr lang="en-US" dirty="0"/>
              <a:t>The Great Fear</a:t>
            </a:r>
          </a:p>
        </p:txBody>
      </p:sp>
      <p:sp>
        <p:nvSpPr>
          <p:cNvPr id="3" name="Content Placeholder 2">
            <a:extLst>
              <a:ext uri="{FF2B5EF4-FFF2-40B4-BE49-F238E27FC236}">
                <a16:creationId xmlns:a16="http://schemas.microsoft.com/office/drawing/2014/main" id="{F16A1C1C-347E-478A-BCD7-FAEBEEF6B93A}"/>
              </a:ext>
            </a:extLst>
          </p:cNvPr>
          <p:cNvSpPr>
            <a:spLocks noGrp="1"/>
          </p:cNvSpPr>
          <p:nvPr>
            <p:ph idx="1"/>
          </p:nvPr>
        </p:nvSpPr>
        <p:spPr/>
        <p:txBody>
          <a:bodyPr/>
          <a:lstStyle/>
          <a:p>
            <a:r>
              <a:rPr lang="en-US" sz="3200" dirty="0"/>
              <a:t>In an event known as the Great Fear, agrarian insurgency rushed the nobles out of the country </a:t>
            </a:r>
          </a:p>
          <a:p>
            <a:r>
              <a:rPr lang="en-US" sz="3200" dirty="0"/>
              <a:t>August 4, 1789: this inspired the National assembly to meet and sign the “death certificate of the old order” abolishing Feudalism system on this day</a:t>
            </a:r>
          </a:p>
          <a:p>
            <a:endParaRPr lang="en-US" dirty="0"/>
          </a:p>
        </p:txBody>
      </p:sp>
    </p:spTree>
    <p:extLst>
      <p:ext uri="{BB962C8B-B14F-4D97-AF65-F5344CB8AC3E}">
        <p14:creationId xmlns:p14="http://schemas.microsoft.com/office/powerpoint/2010/main" val="298870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3E0FB-56F6-4281-AD1E-1B906A5F7E57}"/>
              </a:ext>
            </a:extLst>
          </p:cNvPr>
          <p:cNvSpPr>
            <a:spLocks noGrp="1"/>
          </p:cNvSpPr>
          <p:nvPr>
            <p:ph type="title"/>
          </p:nvPr>
        </p:nvSpPr>
        <p:spPr/>
        <p:txBody>
          <a:bodyPr/>
          <a:lstStyle/>
          <a:p>
            <a:r>
              <a:rPr lang="en-US" dirty="0"/>
              <a:t>Declaration of the Rights of Man and the rights of Citizen</a:t>
            </a:r>
          </a:p>
        </p:txBody>
      </p:sp>
      <p:sp>
        <p:nvSpPr>
          <p:cNvPr id="3" name="Content Placeholder 2">
            <a:extLst>
              <a:ext uri="{FF2B5EF4-FFF2-40B4-BE49-F238E27FC236}">
                <a16:creationId xmlns:a16="http://schemas.microsoft.com/office/drawing/2014/main" id="{BF3DCAD0-A62A-4087-AEDC-9FA52BE5A558}"/>
              </a:ext>
            </a:extLst>
          </p:cNvPr>
          <p:cNvSpPr>
            <a:spLocks noGrp="1"/>
          </p:cNvSpPr>
          <p:nvPr>
            <p:ph idx="1"/>
          </p:nvPr>
        </p:nvSpPr>
        <p:spPr/>
        <p:txBody>
          <a:bodyPr/>
          <a:lstStyle/>
          <a:p>
            <a:r>
              <a:rPr lang="en-US" dirty="0"/>
              <a:t>Signed on August 4</a:t>
            </a:r>
            <a:r>
              <a:rPr lang="en-US" baseline="30000" dirty="0"/>
              <a:t>th</a:t>
            </a:r>
          </a:p>
          <a:p>
            <a:r>
              <a:rPr lang="en-US" baseline="30000" dirty="0"/>
              <a:t>It was a statement of democratic principles based on ideas from the Enlightenment and thinkers like Jean Jacques Rousseau meant to replace </a:t>
            </a:r>
            <a:r>
              <a:rPr lang="en-US" baseline="30000" dirty="0" err="1"/>
              <a:t>ancien</a:t>
            </a:r>
            <a:r>
              <a:rPr lang="en-US" baseline="30000" dirty="0"/>
              <a:t> regime</a:t>
            </a:r>
          </a:p>
          <a:p>
            <a:r>
              <a:rPr lang="en-US" baseline="30000" dirty="0"/>
              <a:t>Document preached ideas such as freedom of speech, equal opportunity, representative govt, and popular sovereignty</a:t>
            </a:r>
          </a:p>
          <a:p>
            <a:r>
              <a:rPr lang="en-US" baseline="30000" dirty="0"/>
              <a:t>The tough economic situation made it difficult to establish a constitution</a:t>
            </a:r>
          </a:p>
          <a:p>
            <a:r>
              <a:rPr lang="en-US" baseline="30000" dirty="0"/>
              <a:t>On top of that there were so many questions to answer such as to whom the clergy owed their loyalty, the Roman Catholic Church or the French govt and how much authority the king should have</a:t>
            </a:r>
          </a:p>
          <a:p>
            <a:r>
              <a:rPr lang="en-US" baseline="30000" dirty="0"/>
              <a:t>The king’s failed attempt at fleeing France in June 1791 further weakened the image of the monarchy in the eyes of the public</a:t>
            </a:r>
            <a:endParaRPr lang="en-US" dirty="0"/>
          </a:p>
        </p:txBody>
      </p:sp>
    </p:spTree>
    <p:extLst>
      <p:ext uri="{BB962C8B-B14F-4D97-AF65-F5344CB8AC3E}">
        <p14:creationId xmlns:p14="http://schemas.microsoft.com/office/powerpoint/2010/main" val="3743045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53DA6-295C-454B-B04E-369B104D6368}"/>
              </a:ext>
            </a:extLst>
          </p:cNvPr>
          <p:cNvSpPr>
            <a:spLocks noGrp="1"/>
          </p:cNvSpPr>
          <p:nvPr>
            <p:ph type="title"/>
          </p:nvPr>
        </p:nvSpPr>
        <p:spPr/>
        <p:txBody>
          <a:bodyPr/>
          <a:lstStyle/>
          <a:p>
            <a:r>
              <a:rPr lang="en-US" dirty="0"/>
              <a:t>Drafting of a Constitution</a:t>
            </a:r>
          </a:p>
        </p:txBody>
      </p:sp>
      <p:sp>
        <p:nvSpPr>
          <p:cNvPr id="3" name="Content Placeholder 2">
            <a:extLst>
              <a:ext uri="{FF2B5EF4-FFF2-40B4-BE49-F238E27FC236}">
                <a16:creationId xmlns:a16="http://schemas.microsoft.com/office/drawing/2014/main" id="{0C43B76A-2ED1-4F77-9312-7C8F493551B8}"/>
              </a:ext>
            </a:extLst>
          </p:cNvPr>
          <p:cNvSpPr>
            <a:spLocks noGrp="1"/>
          </p:cNvSpPr>
          <p:nvPr>
            <p:ph idx="1"/>
          </p:nvPr>
        </p:nvSpPr>
        <p:spPr/>
        <p:txBody>
          <a:bodyPr>
            <a:normAutofit/>
          </a:bodyPr>
          <a:lstStyle/>
          <a:p>
            <a:r>
              <a:rPr lang="en-US" sz="2800" dirty="0"/>
              <a:t>Sept. 3, 1791 France drafts a Constitution</a:t>
            </a:r>
          </a:p>
          <a:p>
            <a:r>
              <a:rPr lang="en-US" sz="2800" dirty="0"/>
              <a:t>Established a constitutional monarchy</a:t>
            </a:r>
          </a:p>
          <a:p>
            <a:r>
              <a:rPr lang="en-US" sz="2800" dirty="0"/>
              <a:t>King was given royal veto power and right to appoint ministers</a:t>
            </a:r>
          </a:p>
          <a:p>
            <a:r>
              <a:rPr lang="en-US" sz="2800" dirty="0"/>
              <a:t>Many people wanted more republican govt and were not satisfied with the king maintaining any power</a:t>
            </a:r>
          </a:p>
          <a:p>
            <a:pPr lvl="1"/>
            <a:r>
              <a:rPr lang="en-US" sz="2800" dirty="0"/>
              <a:t>Instead hoped to see him tried</a:t>
            </a:r>
          </a:p>
        </p:txBody>
      </p:sp>
    </p:spTree>
    <p:extLst>
      <p:ext uri="{BB962C8B-B14F-4D97-AF65-F5344CB8AC3E}">
        <p14:creationId xmlns:p14="http://schemas.microsoft.com/office/powerpoint/2010/main" val="502581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EA69D-836B-4A73-89DA-25DAD0ED4E6B}"/>
              </a:ext>
            </a:extLst>
          </p:cNvPr>
          <p:cNvSpPr>
            <a:spLocks noGrp="1"/>
          </p:cNvSpPr>
          <p:nvPr>
            <p:ph type="title"/>
          </p:nvPr>
        </p:nvSpPr>
        <p:spPr/>
        <p:txBody>
          <a:bodyPr/>
          <a:lstStyle/>
          <a:p>
            <a:r>
              <a:rPr lang="en-US" dirty="0"/>
              <a:t>End of the monarchy</a:t>
            </a:r>
          </a:p>
        </p:txBody>
      </p:sp>
      <p:sp>
        <p:nvSpPr>
          <p:cNvPr id="3" name="Content Placeholder 2">
            <a:extLst>
              <a:ext uri="{FF2B5EF4-FFF2-40B4-BE49-F238E27FC236}">
                <a16:creationId xmlns:a16="http://schemas.microsoft.com/office/drawing/2014/main" id="{8CB5F441-A8F3-430E-B7A9-B82066DABC9D}"/>
              </a:ext>
            </a:extLst>
          </p:cNvPr>
          <p:cNvSpPr>
            <a:spLocks noGrp="1"/>
          </p:cNvSpPr>
          <p:nvPr>
            <p:ph idx="1"/>
          </p:nvPr>
        </p:nvSpPr>
        <p:spPr>
          <a:xfrm>
            <a:off x="680321" y="2043289"/>
            <a:ext cx="9613861" cy="3892900"/>
          </a:xfrm>
        </p:spPr>
        <p:txBody>
          <a:bodyPr>
            <a:normAutofit fontScale="85000" lnSpcReduction="20000"/>
          </a:bodyPr>
          <a:lstStyle/>
          <a:p>
            <a:r>
              <a:rPr lang="en-US" dirty="0"/>
              <a:t>April 1792 New legislature decides to go to war with Prussia and Austria</a:t>
            </a:r>
          </a:p>
          <a:p>
            <a:r>
              <a:rPr lang="en-US" dirty="0"/>
              <a:t>French feared counterrevolutionaries were building alliances</a:t>
            </a:r>
          </a:p>
          <a:p>
            <a:r>
              <a:rPr lang="en-US" dirty="0"/>
              <a:t>Also, hope to spread their ideas of revolution across Europe through warfare</a:t>
            </a:r>
          </a:p>
          <a:p>
            <a:r>
              <a:rPr lang="en-US" dirty="0"/>
              <a:t>August 1792 royal residence was attacked in Paris and king was arrested by group of radicals called Jacobins</a:t>
            </a:r>
          </a:p>
          <a:p>
            <a:r>
              <a:rPr lang="en-US" dirty="0"/>
              <a:t>Sept 1792 insurgents create a massacre and kill hundreds of accused counterrevolutionaries</a:t>
            </a:r>
          </a:p>
          <a:p>
            <a:r>
              <a:rPr lang="en-US" dirty="0"/>
              <a:t>They also replaced Legislative Assembly with National Convention</a:t>
            </a:r>
          </a:p>
          <a:p>
            <a:r>
              <a:rPr lang="en-US" dirty="0"/>
              <a:t>Finally, they declared the abolition of the monarchy and establishment of the French republic</a:t>
            </a:r>
          </a:p>
          <a:p>
            <a:r>
              <a:rPr lang="en-US" dirty="0"/>
              <a:t>Jan 21, 1793 King Louis XVI was sentenced to death for high treason and crimes against the state</a:t>
            </a:r>
          </a:p>
          <a:p>
            <a:r>
              <a:rPr lang="en-US" dirty="0"/>
              <a:t>His wife Marie Antoinette was also sentenced 9 months later</a:t>
            </a:r>
          </a:p>
          <a:p>
            <a:endParaRPr lang="en-US" dirty="0"/>
          </a:p>
        </p:txBody>
      </p:sp>
    </p:spTree>
    <p:extLst>
      <p:ext uri="{BB962C8B-B14F-4D97-AF65-F5344CB8AC3E}">
        <p14:creationId xmlns:p14="http://schemas.microsoft.com/office/powerpoint/2010/main" val="2745500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5D143-A456-4C91-B706-500B0CD27431}"/>
              </a:ext>
            </a:extLst>
          </p:cNvPr>
          <p:cNvSpPr>
            <a:spLocks noGrp="1"/>
          </p:cNvSpPr>
          <p:nvPr>
            <p:ph type="title"/>
          </p:nvPr>
        </p:nvSpPr>
        <p:spPr/>
        <p:txBody>
          <a:bodyPr/>
          <a:lstStyle/>
          <a:p>
            <a:r>
              <a:rPr lang="en-US" dirty="0"/>
              <a:t>History Repeats Itself</a:t>
            </a:r>
          </a:p>
        </p:txBody>
      </p:sp>
      <p:sp>
        <p:nvSpPr>
          <p:cNvPr id="3" name="Content Placeholder 2">
            <a:extLst>
              <a:ext uri="{FF2B5EF4-FFF2-40B4-BE49-F238E27FC236}">
                <a16:creationId xmlns:a16="http://schemas.microsoft.com/office/drawing/2014/main" id="{8901FC64-FB38-434C-99CB-7C81992E4AAC}"/>
              </a:ext>
            </a:extLst>
          </p:cNvPr>
          <p:cNvSpPr>
            <a:spLocks noGrp="1"/>
          </p:cNvSpPr>
          <p:nvPr>
            <p:ph idx="1"/>
          </p:nvPr>
        </p:nvSpPr>
        <p:spPr/>
        <p:txBody>
          <a:bodyPr>
            <a:normAutofit fontScale="92500" lnSpcReduction="20000"/>
          </a:bodyPr>
          <a:lstStyle/>
          <a:p>
            <a:r>
              <a:rPr lang="en-US" sz="2800" dirty="0"/>
              <a:t>May 1793-Dec 1794 revolutionary govt (Jacobins) of the now French Republic took power led by Robespierre</a:t>
            </a:r>
          </a:p>
          <a:p>
            <a:r>
              <a:rPr lang="en-US" sz="2800" dirty="0"/>
              <a:t>They made drastic changes to France including eradicating Christianity and creating a new calendar</a:t>
            </a:r>
          </a:p>
          <a:p>
            <a:r>
              <a:rPr lang="en-US" sz="2800" dirty="0"/>
              <a:t>They also tried all the same wage and price controls attempted before</a:t>
            </a:r>
          </a:p>
          <a:p>
            <a:r>
              <a:rPr lang="en-US" sz="2800" dirty="0"/>
              <a:t>Meanwhile France was overwhelmed dealing with all of Europe and being blockaded by the British Fleet</a:t>
            </a:r>
          </a:p>
          <a:p>
            <a:r>
              <a:rPr lang="en-US" sz="2800" dirty="0"/>
              <a:t>The French currency was declining in value while inflation was increasing quickly</a:t>
            </a:r>
          </a:p>
          <a:p>
            <a:endParaRPr lang="en-US" dirty="0"/>
          </a:p>
        </p:txBody>
      </p:sp>
    </p:spTree>
    <p:extLst>
      <p:ext uri="{BB962C8B-B14F-4D97-AF65-F5344CB8AC3E}">
        <p14:creationId xmlns:p14="http://schemas.microsoft.com/office/powerpoint/2010/main" val="997212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CD30F-8764-4199-88A4-93E5572F206C}"/>
              </a:ext>
            </a:extLst>
          </p:cNvPr>
          <p:cNvSpPr>
            <a:spLocks noGrp="1"/>
          </p:cNvSpPr>
          <p:nvPr>
            <p:ph type="title"/>
          </p:nvPr>
        </p:nvSpPr>
        <p:spPr/>
        <p:txBody>
          <a:bodyPr>
            <a:normAutofit fontScale="90000"/>
          </a:bodyPr>
          <a:lstStyle/>
          <a:p>
            <a:br>
              <a:rPr lang="en-US" dirty="0"/>
            </a:br>
            <a:r>
              <a:rPr lang="en-US" dirty="0"/>
              <a:t>Food Problems</a:t>
            </a:r>
            <a:br>
              <a:rPr lang="en-US" dirty="0"/>
            </a:br>
            <a:endParaRPr lang="en-US" dirty="0"/>
          </a:p>
        </p:txBody>
      </p:sp>
      <p:sp>
        <p:nvSpPr>
          <p:cNvPr id="3" name="Content Placeholder 2">
            <a:extLst>
              <a:ext uri="{FF2B5EF4-FFF2-40B4-BE49-F238E27FC236}">
                <a16:creationId xmlns:a16="http://schemas.microsoft.com/office/drawing/2014/main" id="{2862F276-D5A3-4F48-8C47-B5F39D13CFC9}"/>
              </a:ext>
            </a:extLst>
          </p:cNvPr>
          <p:cNvSpPr>
            <a:spLocks noGrp="1"/>
          </p:cNvSpPr>
          <p:nvPr>
            <p:ph idx="1"/>
          </p:nvPr>
        </p:nvSpPr>
        <p:spPr/>
        <p:txBody>
          <a:bodyPr>
            <a:normAutofit/>
          </a:bodyPr>
          <a:lstStyle/>
          <a:p>
            <a:r>
              <a:rPr lang="en-US" sz="2800" dirty="0"/>
              <a:t>On the upside, the French had the richest agriculture</a:t>
            </a:r>
          </a:p>
          <a:p>
            <a:r>
              <a:rPr lang="en-US" sz="2800" dirty="0"/>
              <a:t>Their 1793 harvest was also abundant</a:t>
            </a:r>
          </a:p>
          <a:p>
            <a:r>
              <a:rPr lang="en-US" sz="2800" dirty="0"/>
              <a:t>While food production was high</a:t>
            </a:r>
          </a:p>
          <a:p>
            <a:r>
              <a:rPr lang="en-US" sz="2800" dirty="0"/>
              <a:t>France had an issue with distributing it</a:t>
            </a:r>
          </a:p>
          <a:p>
            <a:r>
              <a:rPr lang="en-US" sz="2800" dirty="0"/>
              <a:t>Overregulation left many across Europe starved for this reason</a:t>
            </a:r>
          </a:p>
        </p:txBody>
      </p:sp>
    </p:spTree>
    <p:extLst>
      <p:ext uri="{BB962C8B-B14F-4D97-AF65-F5344CB8AC3E}">
        <p14:creationId xmlns:p14="http://schemas.microsoft.com/office/powerpoint/2010/main" val="3753678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50868-0512-422A-91BB-BE43EEABADF9}"/>
              </a:ext>
            </a:extLst>
          </p:cNvPr>
          <p:cNvSpPr>
            <a:spLocks noGrp="1"/>
          </p:cNvSpPr>
          <p:nvPr>
            <p:ph type="title"/>
          </p:nvPr>
        </p:nvSpPr>
        <p:spPr/>
        <p:txBody>
          <a:bodyPr/>
          <a:lstStyle/>
          <a:p>
            <a:r>
              <a:rPr lang="en-US" dirty="0"/>
              <a:t>Law of the Maximum</a:t>
            </a:r>
          </a:p>
        </p:txBody>
      </p:sp>
      <p:sp>
        <p:nvSpPr>
          <p:cNvPr id="3" name="Content Placeholder 2">
            <a:extLst>
              <a:ext uri="{FF2B5EF4-FFF2-40B4-BE49-F238E27FC236}">
                <a16:creationId xmlns:a16="http://schemas.microsoft.com/office/drawing/2014/main" id="{2066A22C-292A-4EB9-8696-D7B700BE0732}"/>
              </a:ext>
            </a:extLst>
          </p:cNvPr>
          <p:cNvSpPr>
            <a:spLocks noGrp="1"/>
          </p:cNvSpPr>
          <p:nvPr>
            <p:ph idx="1"/>
          </p:nvPr>
        </p:nvSpPr>
        <p:spPr>
          <a:xfrm>
            <a:off x="533566" y="2246562"/>
            <a:ext cx="9613861" cy="3599316"/>
          </a:xfrm>
        </p:spPr>
        <p:txBody>
          <a:bodyPr>
            <a:normAutofit fontScale="85000" lnSpcReduction="20000"/>
          </a:bodyPr>
          <a:lstStyle/>
          <a:p>
            <a:r>
              <a:rPr lang="en-US" sz="2800" dirty="0"/>
              <a:t>May 1793: Jacobin extremists established law of the maximum</a:t>
            </a:r>
          </a:p>
          <a:p>
            <a:r>
              <a:rPr lang="en-US" sz="2800" dirty="0">
                <a:solidFill>
                  <a:schemeClr val="bg1"/>
                </a:solidFill>
              </a:rPr>
              <a:t>Law of the maximum</a:t>
            </a:r>
            <a:r>
              <a:rPr lang="en-US" sz="2800" dirty="0"/>
              <a:t>: Committee of Public Safety passed first law with aim of keeping prices down</a:t>
            </a:r>
          </a:p>
          <a:p>
            <a:pPr lvl="1"/>
            <a:r>
              <a:rPr lang="en-US" sz="2800" dirty="0"/>
              <a:t>A progressive tax on the rich was also set with forced loans during that year</a:t>
            </a:r>
            <a:endParaRPr lang="en-US" sz="2400" dirty="0"/>
          </a:p>
          <a:p>
            <a:r>
              <a:rPr lang="en-US" sz="2800" dirty="0"/>
              <a:t>Law aimed to fix price of grain and flour in every district of France to keep them at average of local prices</a:t>
            </a:r>
          </a:p>
          <a:p>
            <a:r>
              <a:rPr lang="en-US" sz="2800" dirty="0"/>
              <a:t>Also forced farmers to accept paper currency at face value as if it were coin</a:t>
            </a:r>
          </a:p>
          <a:p>
            <a:r>
              <a:rPr lang="en-US" sz="2800" dirty="0"/>
              <a:t>Law only lasted until August as farmers refused to sell their goods for cheap prices and popular uprisings ensued</a:t>
            </a:r>
          </a:p>
        </p:txBody>
      </p:sp>
    </p:spTree>
    <p:extLst>
      <p:ext uri="{BB962C8B-B14F-4D97-AF65-F5344CB8AC3E}">
        <p14:creationId xmlns:p14="http://schemas.microsoft.com/office/powerpoint/2010/main" val="3642229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D81AD-E912-4A24-89C8-2A335D5099D5}"/>
              </a:ext>
            </a:extLst>
          </p:cNvPr>
          <p:cNvSpPr>
            <a:spLocks noGrp="1"/>
          </p:cNvSpPr>
          <p:nvPr>
            <p:ph type="title"/>
          </p:nvPr>
        </p:nvSpPr>
        <p:spPr/>
        <p:txBody>
          <a:bodyPr/>
          <a:lstStyle/>
          <a:p>
            <a:r>
              <a:rPr lang="en-US" dirty="0"/>
              <a:t>Phase II and III</a:t>
            </a:r>
          </a:p>
        </p:txBody>
      </p:sp>
      <p:sp>
        <p:nvSpPr>
          <p:cNvPr id="3" name="Content Placeholder 2">
            <a:extLst>
              <a:ext uri="{FF2B5EF4-FFF2-40B4-BE49-F238E27FC236}">
                <a16:creationId xmlns:a16="http://schemas.microsoft.com/office/drawing/2014/main" id="{3FF8BF9E-DE79-4CBB-A4CC-FADBB09B45B2}"/>
              </a:ext>
            </a:extLst>
          </p:cNvPr>
          <p:cNvSpPr>
            <a:spLocks noGrp="1"/>
          </p:cNvSpPr>
          <p:nvPr>
            <p:ph idx="1"/>
          </p:nvPr>
        </p:nvSpPr>
        <p:spPr/>
        <p:txBody>
          <a:bodyPr/>
          <a:lstStyle/>
          <a:p>
            <a:r>
              <a:rPr lang="en-US" dirty="0"/>
              <a:t>Sept. 11,1793: (Phase II) plan adopted by National Convention that created uniform price for many goods in country with allowances for transportation costs</a:t>
            </a:r>
          </a:p>
          <a:p>
            <a:pPr lvl="1"/>
            <a:r>
              <a:rPr lang="en-US" dirty="0"/>
              <a:t>Discarded shortly after</a:t>
            </a:r>
          </a:p>
          <a:p>
            <a:r>
              <a:rPr lang="en-US" dirty="0"/>
              <a:t>Law of Sept. 29 (Phase III) new law mandated price fixes according to 1790 prices plus 1/3</a:t>
            </a:r>
          </a:p>
          <a:p>
            <a:pPr lvl="1"/>
            <a:r>
              <a:rPr lang="en-US" dirty="0"/>
              <a:t>Plan lasted a little over a month</a:t>
            </a:r>
          </a:p>
        </p:txBody>
      </p:sp>
    </p:spTree>
    <p:extLst>
      <p:ext uri="{BB962C8B-B14F-4D97-AF65-F5344CB8AC3E}">
        <p14:creationId xmlns:p14="http://schemas.microsoft.com/office/powerpoint/2010/main" val="1800413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CEA50-B031-44E1-A765-F5EB65EAED34}"/>
              </a:ext>
            </a:extLst>
          </p:cNvPr>
          <p:cNvSpPr>
            <a:spLocks noGrp="1"/>
          </p:cNvSpPr>
          <p:nvPr>
            <p:ph type="title"/>
          </p:nvPr>
        </p:nvSpPr>
        <p:spPr/>
        <p:txBody>
          <a:bodyPr/>
          <a:lstStyle/>
          <a:p>
            <a:r>
              <a:rPr lang="en-US" dirty="0"/>
              <a:t>Phase IV</a:t>
            </a:r>
          </a:p>
        </p:txBody>
      </p:sp>
      <p:sp>
        <p:nvSpPr>
          <p:cNvPr id="3" name="Content Placeholder 2">
            <a:extLst>
              <a:ext uri="{FF2B5EF4-FFF2-40B4-BE49-F238E27FC236}">
                <a16:creationId xmlns:a16="http://schemas.microsoft.com/office/drawing/2014/main" id="{909C9749-65B9-43C4-9FAE-5D353F131C2A}"/>
              </a:ext>
            </a:extLst>
          </p:cNvPr>
          <p:cNvSpPr>
            <a:spLocks noGrp="1"/>
          </p:cNvSpPr>
          <p:nvPr>
            <p:ph idx="1"/>
          </p:nvPr>
        </p:nvSpPr>
        <p:spPr/>
        <p:txBody>
          <a:bodyPr>
            <a:normAutofit fontScale="92500" lnSpcReduction="10000"/>
          </a:bodyPr>
          <a:lstStyle/>
          <a:p>
            <a:r>
              <a:rPr lang="en-US" dirty="0"/>
              <a:t>Law of Nov. 1 (Phase IV): this law tacked onto previous laws</a:t>
            </a:r>
          </a:p>
          <a:p>
            <a:r>
              <a:rPr lang="en-US" dirty="0"/>
              <a:t>It was sure to work this </a:t>
            </a:r>
            <a:r>
              <a:rPr lang="en-US" dirty="0" err="1"/>
              <a:t>time..are</a:t>
            </a:r>
            <a:r>
              <a:rPr lang="en-US" dirty="0"/>
              <a:t> you guys ready for this?</a:t>
            </a:r>
          </a:p>
          <a:p>
            <a:r>
              <a:rPr lang="en-US" dirty="0"/>
              <a:t>Prices were to be based on 1790 prices</a:t>
            </a:r>
          </a:p>
          <a:p>
            <a:r>
              <a:rPr lang="en-US" dirty="0"/>
              <a:t>Plus 1/3</a:t>
            </a:r>
          </a:p>
          <a:p>
            <a:r>
              <a:rPr lang="en-US" dirty="0"/>
              <a:t>Plus rate per league for transportation</a:t>
            </a:r>
          </a:p>
          <a:p>
            <a:r>
              <a:rPr lang="en-US" dirty="0"/>
              <a:t>Plus 5% for the wholesaler</a:t>
            </a:r>
          </a:p>
          <a:p>
            <a:r>
              <a:rPr lang="en-US" dirty="0"/>
              <a:t>Plus 10% for the retailer</a:t>
            </a:r>
          </a:p>
          <a:p>
            <a:r>
              <a:rPr lang="en-US" dirty="0"/>
              <a:t>Also, farmers were escorted by police and army with their grain and forced to bring them to market to sell them at low prices</a:t>
            </a:r>
          </a:p>
        </p:txBody>
      </p:sp>
    </p:spTree>
    <p:extLst>
      <p:ext uri="{BB962C8B-B14F-4D97-AF65-F5344CB8AC3E}">
        <p14:creationId xmlns:p14="http://schemas.microsoft.com/office/powerpoint/2010/main" val="2135682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5AC5-8BC6-4E45-8591-168C767F1197}"/>
              </a:ext>
            </a:extLst>
          </p:cNvPr>
          <p:cNvSpPr>
            <a:spLocks noGrp="1"/>
          </p:cNvSpPr>
          <p:nvPr>
            <p:ph type="title"/>
          </p:nvPr>
        </p:nvSpPr>
        <p:spPr/>
        <p:txBody>
          <a:bodyPr/>
          <a:lstStyle/>
          <a:p>
            <a:r>
              <a:rPr lang="en-US" dirty="0"/>
              <a:t>Aftermath of Phase IV</a:t>
            </a:r>
          </a:p>
        </p:txBody>
      </p:sp>
      <p:sp>
        <p:nvSpPr>
          <p:cNvPr id="3" name="Content Placeholder 2">
            <a:extLst>
              <a:ext uri="{FF2B5EF4-FFF2-40B4-BE49-F238E27FC236}">
                <a16:creationId xmlns:a16="http://schemas.microsoft.com/office/drawing/2014/main" id="{D0D5BD01-CC28-46B7-994E-0BE470D3C228}"/>
              </a:ext>
            </a:extLst>
          </p:cNvPr>
          <p:cNvSpPr>
            <a:spLocks noGrp="1"/>
          </p:cNvSpPr>
          <p:nvPr>
            <p:ph idx="1"/>
          </p:nvPr>
        </p:nvSpPr>
        <p:spPr/>
        <p:txBody>
          <a:bodyPr>
            <a:normAutofit fontScale="92500" lnSpcReduction="20000"/>
          </a:bodyPr>
          <a:lstStyle/>
          <a:p>
            <a:r>
              <a:rPr lang="en-US" dirty="0"/>
              <a:t>The French survived the end of 1793 and first couple months of 1794</a:t>
            </a:r>
          </a:p>
          <a:p>
            <a:r>
              <a:rPr lang="en-US" dirty="0"/>
              <a:t>But farmers got smart and started slacking on production to produce less and tiny crop</a:t>
            </a:r>
          </a:p>
          <a:p>
            <a:r>
              <a:rPr lang="en-US" dirty="0"/>
              <a:t>Afterall, their expenses of wages, draft animals, and tools were simultaneously increasing</a:t>
            </a:r>
          </a:p>
          <a:p>
            <a:r>
              <a:rPr lang="en-US" dirty="0"/>
              <a:t>Farmers also became rebellious after a while and with their large number became a force themselves</a:t>
            </a:r>
          </a:p>
          <a:p>
            <a:r>
              <a:rPr lang="en-US" dirty="0"/>
              <a:t>Finally, a black market developed for food across France</a:t>
            </a:r>
          </a:p>
          <a:p>
            <a:pPr lvl="1"/>
            <a:r>
              <a:rPr lang="en-US" dirty="0"/>
              <a:t>Butter, eggs, and milk were sold in mini quantities door to door to the wealthy</a:t>
            </a:r>
          </a:p>
          <a:p>
            <a:r>
              <a:rPr lang="en-US" dirty="0"/>
              <a:t>Overall, law of the maximum left the rich richer and ever the more stuffed and the poor poorer and hungrier</a:t>
            </a:r>
          </a:p>
          <a:p>
            <a:endParaRPr lang="en-US" dirty="0"/>
          </a:p>
        </p:txBody>
      </p:sp>
    </p:spTree>
    <p:extLst>
      <p:ext uri="{BB962C8B-B14F-4D97-AF65-F5344CB8AC3E}">
        <p14:creationId xmlns:p14="http://schemas.microsoft.com/office/powerpoint/2010/main" val="759872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BBD3-4327-405F-9A4A-8A751BBA6070}"/>
              </a:ext>
            </a:extLst>
          </p:cNvPr>
          <p:cNvSpPr>
            <a:spLocks noGrp="1"/>
          </p:cNvSpPr>
          <p:nvPr>
            <p:ph type="title"/>
          </p:nvPr>
        </p:nvSpPr>
        <p:spPr/>
        <p:txBody>
          <a:bodyPr/>
          <a:lstStyle/>
          <a:p>
            <a:r>
              <a:rPr lang="en-US" dirty="0"/>
              <a:t>Failure of Controls</a:t>
            </a:r>
          </a:p>
        </p:txBody>
      </p:sp>
      <p:sp>
        <p:nvSpPr>
          <p:cNvPr id="3" name="Content Placeholder 2">
            <a:extLst>
              <a:ext uri="{FF2B5EF4-FFF2-40B4-BE49-F238E27FC236}">
                <a16:creationId xmlns:a16="http://schemas.microsoft.com/office/drawing/2014/main" id="{01FDCDF2-A324-4BE1-9A8C-3D5BF9159FED}"/>
              </a:ext>
            </a:extLst>
          </p:cNvPr>
          <p:cNvSpPr>
            <a:spLocks noGrp="1"/>
          </p:cNvSpPr>
          <p:nvPr>
            <p:ph idx="1"/>
          </p:nvPr>
        </p:nvSpPr>
        <p:spPr/>
        <p:txBody>
          <a:bodyPr>
            <a:normAutofit fontScale="92500" lnSpcReduction="10000"/>
          </a:bodyPr>
          <a:lstStyle/>
          <a:p>
            <a:r>
              <a:rPr lang="en-US" dirty="0"/>
              <a:t>By 1794, the country demanded repeal of Law of the maximum</a:t>
            </a:r>
          </a:p>
          <a:p>
            <a:r>
              <a:rPr lang="en-US" dirty="0"/>
              <a:t>People were collapsing in the street from lack of food</a:t>
            </a:r>
          </a:p>
          <a:p>
            <a:r>
              <a:rPr lang="en-US" dirty="0"/>
              <a:t>The only goods that were being brought in the country were those that weren’t subject to the law</a:t>
            </a:r>
          </a:p>
          <a:p>
            <a:r>
              <a:rPr lang="en-US" dirty="0"/>
              <a:t>People didn’t wait for the govt to cancel the law in Dec. 1794</a:t>
            </a:r>
          </a:p>
          <a:p>
            <a:r>
              <a:rPr lang="en-US" dirty="0"/>
              <a:t>Different areas in France just repealed it via popular vote on their own</a:t>
            </a:r>
          </a:p>
          <a:p>
            <a:r>
              <a:rPr lang="en-US" dirty="0"/>
              <a:t>The Jacobins were finally defeated and sentenced to death</a:t>
            </a:r>
          </a:p>
          <a:p>
            <a:r>
              <a:rPr lang="en-US" dirty="0"/>
              <a:t>As their head Robespierre and the rest headed for execution, the French formed a mob and yelled out into the streets, “There goes the dirty maximum!”</a:t>
            </a:r>
          </a:p>
        </p:txBody>
      </p:sp>
    </p:spTree>
    <p:extLst>
      <p:ext uri="{BB962C8B-B14F-4D97-AF65-F5344CB8AC3E}">
        <p14:creationId xmlns:p14="http://schemas.microsoft.com/office/powerpoint/2010/main" val="2312749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DB3CE-8588-4A9A-A931-963366FCB49B}"/>
              </a:ext>
            </a:extLst>
          </p:cNvPr>
          <p:cNvSpPr>
            <a:spLocks noGrp="1"/>
          </p:cNvSpPr>
          <p:nvPr>
            <p:ph type="title"/>
          </p:nvPr>
        </p:nvSpPr>
        <p:spPr/>
        <p:txBody>
          <a:bodyPr/>
          <a:lstStyle/>
          <a:p>
            <a:r>
              <a:rPr lang="en-US" dirty="0"/>
              <a:t>End of the Revolution</a:t>
            </a:r>
          </a:p>
        </p:txBody>
      </p:sp>
      <p:sp>
        <p:nvSpPr>
          <p:cNvPr id="3" name="Content Placeholder 2">
            <a:extLst>
              <a:ext uri="{FF2B5EF4-FFF2-40B4-BE49-F238E27FC236}">
                <a16:creationId xmlns:a16="http://schemas.microsoft.com/office/drawing/2014/main" id="{54CFADC1-5A47-4683-BA94-07E79D90D86C}"/>
              </a:ext>
            </a:extLst>
          </p:cNvPr>
          <p:cNvSpPr>
            <a:spLocks noGrp="1"/>
          </p:cNvSpPr>
          <p:nvPr>
            <p:ph idx="1"/>
          </p:nvPr>
        </p:nvSpPr>
        <p:spPr/>
        <p:txBody>
          <a:bodyPr>
            <a:normAutofit lnSpcReduction="10000"/>
          </a:bodyPr>
          <a:lstStyle/>
          <a:p>
            <a:r>
              <a:rPr lang="en-US" dirty="0"/>
              <a:t>The Revolution ended soon after in 1799</a:t>
            </a:r>
          </a:p>
          <a:p>
            <a:r>
              <a:rPr lang="en-US"/>
              <a:t>Whomever survived the Reign of Terror that followed Robespierre’s death from the National Convention worked together to approve a new constitution and directory appointed by parliament</a:t>
            </a:r>
          </a:p>
          <a:p>
            <a:r>
              <a:rPr lang="en-US" dirty="0"/>
              <a:t>There were still financial problems and political upheaval due to the directory submitting to military control</a:t>
            </a:r>
          </a:p>
          <a:p>
            <a:r>
              <a:rPr lang="en-US" dirty="0"/>
              <a:t>This led to General </a:t>
            </a:r>
            <a:r>
              <a:rPr lang="en-US" dirty="0" err="1"/>
              <a:t>Napolean</a:t>
            </a:r>
            <a:r>
              <a:rPr lang="en-US" dirty="0"/>
              <a:t> Bonaparte taking out the directory in 1799 and making him the first consul of France</a:t>
            </a:r>
          </a:p>
          <a:p>
            <a:r>
              <a:rPr lang="en-US" dirty="0"/>
              <a:t>Under his rule, France was very successful dominating much of Europe and its financial situation was contained</a:t>
            </a:r>
          </a:p>
          <a:p>
            <a:endParaRPr lang="en-US" dirty="0"/>
          </a:p>
        </p:txBody>
      </p:sp>
    </p:spTree>
    <p:extLst>
      <p:ext uri="{BB962C8B-B14F-4D97-AF65-F5344CB8AC3E}">
        <p14:creationId xmlns:p14="http://schemas.microsoft.com/office/powerpoint/2010/main" val="1816936727"/>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415</TotalTime>
  <Words>1803</Words>
  <Application>Microsoft Office PowerPoint</Application>
  <PresentationFormat>Widescreen</PresentationFormat>
  <Paragraphs>149</Paragraphs>
  <Slides>22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Roboto</vt:lpstr>
      <vt:lpstr>Trebuchet MS</vt:lpstr>
      <vt:lpstr>Berlin</vt:lpstr>
      <vt:lpstr>The French Revolution</vt:lpstr>
      <vt:lpstr>What is the French Revolution?</vt:lpstr>
      <vt:lpstr>Universal Land Tax</vt:lpstr>
      <vt:lpstr>Ancien Regime</vt:lpstr>
      <vt:lpstr>First estate</vt:lpstr>
      <vt:lpstr>Second Estate</vt:lpstr>
      <vt:lpstr>Third estate</vt:lpstr>
      <vt:lpstr>Estates-General Meeting Day</vt:lpstr>
      <vt:lpstr>Tennis Court Oath</vt:lpstr>
      <vt:lpstr>The start of the Revolutionary War</vt:lpstr>
      <vt:lpstr>The Great Fear</vt:lpstr>
      <vt:lpstr>Declaration of the Rights of Man and the rights of Citizen</vt:lpstr>
      <vt:lpstr>Drafting of a Constitution</vt:lpstr>
      <vt:lpstr>End of the monarchy</vt:lpstr>
      <vt:lpstr>History Repeats Itself</vt:lpstr>
      <vt:lpstr> Food Problems </vt:lpstr>
      <vt:lpstr>Law of the Maximum</vt:lpstr>
      <vt:lpstr>Phase II and III</vt:lpstr>
      <vt:lpstr>Phase IV</vt:lpstr>
      <vt:lpstr>Aftermath of Phase IV</vt:lpstr>
      <vt:lpstr>Failure of Controls</vt:lpstr>
      <vt:lpstr>End of the Revolution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French Revolution</dc:title>
  <dc:creator>danna</dc:creator>
  <cp:lastModifiedBy>danna</cp:lastModifiedBy>
  <cp:revision>30</cp:revision>
  <dcterms:created xsi:type="dcterms:W3CDTF">2020-09-21T15:36:18Z</dcterms:created>
  <dcterms:modified xsi:type="dcterms:W3CDTF">2020-09-21T22:32:07Z</dcterms:modified>
</cp:coreProperties>
</file>